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5" r:id="rId9"/>
    <p:sldId id="264" r:id="rId10"/>
    <p:sldId id="279" r:id="rId11"/>
    <p:sldId id="278" r:id="rId12"/>
    <p:sldId id="263" r:id="rId13"/>
    <p:sldId id="268" r:id="rId14"/>
    <p:sldId id="277" r:id="rId15"/>
    <p:sldId id="267" r:id="rId16"/>
    <p:sldId id="266" r:id="rId17"/>
    <p:sldId id="273" r:id="rId18"/>
    <p:sldId id="274" r:id="rId19"/>
    <p:sldId id="280" r:id="rId20"/>
    <p:sldId id="275" r:id="rId21"/>
    <p:sldId id="270" r:id="rId22"/>
    <p:sldId id="276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E20E-113D-4443-ADFB-CC5BE0EC502C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0A36-8F95-4152-89A6-224BE77EAB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87;&#1083;&#1072;&#1085;&#1080;&#1088;&#1086;&#1074;&#1072;&#1085;&#1080;&#1077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7272808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Модель воспитательной работы по формированию духовно-нравственных,  гражданских и  патриотических  основ у детей дошкольного возраста средствами опорных дел, волонтерских и добровольческих движений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7056784" cy="2304256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7030A0"/>
                </a:solidFill>
              </a:rPr>
              <a:t>Научный </a:t>
            </a:r>
            <a:r>
              <a:rPr lang="ru-RU" sz="1400" b="1" dirty="0">
                <a:solidFill>
                  <a:srgbClr val="7030A0"/>
                </a:solidFill>
              </a:rPr>
              <a:t>руководитель </a:t>
            </a:r>
            <a:r>
              <a:rPr lang="ru-RU" sz="1400" b="1" dirty="0" smtClean="0">
                <a:solidFill>
                  <a:srgbClr val="7030A0"/>
                </a:solidFill>
              </a:rPr>
              <a:t>начальник </a:t>
            </a:r>
            <a:r>
              <a:rPr lang="ru-RU" sz="1400" b="1" dirty="0">
                <a:solidFill>
                  <a:srgbClr val="7030A0"/>
                </a:solidFill>
              </a:rPr>
              <a:t>отдела дошкольного </a:t>
            </a:r>
            <a:r>
              <a:rPr lang="ru-RU" sz="1400" b="1" dirty="0" smtClean="0">
                <a:solidFill>
                  <a:srgbClr val="7030A0"/>
                </a:solidFill>
              </a:rPr>
              <a:t>образования М.В. </a:t>
            </a:r>
            <a:r>
              <a:rPr lang="ru-RU" sz="1400" b="1" dirty="0" err="1" smtClean="0">
                <a:solidFill>
                  <a:srgbClr val="7030A0"/>
                </a:solidFill>
              </a:rPr>
              <a:t>Плескевич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ru-RU" sz="1400" b="1" dirty="0">
                <a:solidFill>
                  <a:srgbClr val="7030A0"/>
                </a:solidFill>
              </a:rPr>
              <a:t>МДОУ «Детские сад № 203», заведующий  Н.В. Гречина</a:t>
            </a:r>
          </a:p>
          <a:p>
            <a:pPr algn="r"/>
            <a:r>
              <a:rPr lang="ru-RU" sz="1400" b="1" dirty="0">
                <a:solidFill>
                  <a:srgbClr val="7030A0"/>
                </a:solidFill>
              </a:rPr>
              <a:t>МДОУ «Детские сад № 91», заведующий Е.Л. </a:t>
            </a:r>
            <a:r>
              <a:rPr lang="ru-RU" sz="1400" b="1" dirty="0" err="1">
                <a:solidFill>
                  <a:srgbClr val="7030A0"/>
                </a:solidFill>
              </a:rPr>
              <a:t>Скибицкая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1400" b="1" dirty="0">
                <a:solidFill>
                  <a:srgbClr val="7030A0"/>
                </a:solidFill>
              </a:rPr>
              <a:t>МДОУ «Детские сад № 35», заведующий Н.В. Хорошулина </a:t>
            </a:r>
          </a:p>
          <a:p>
            <a:pPr algn="r"/>
            <a:r>
              <a:rPr lang="ru-RU" sz="1400" b="1" dirty="0" smtClean="0">
                <a:solidFill>
                  <a:srgbClr val="7030A0"/>
                </a:solidFill>
              </a:rPr>
              <a:t>МДОУ </a:t>
            </a:r>
            <a:r>
              <a:rPr lang="ru-RU" sz="1400" b="1" dirty="0">
                <a:solidFill>
                  <a:srgbClr val="7030A0"/>
                </a:solidFill>
              </a:rPr>
              <a:t>«Детские сад № </a:t>
            </a:r>
            <a:r>
              <a:rPr lang="ru-RU" sz="1400" b="1" dirty="0" smtClean="0">
                <a:solidFill>
                  <a:srgbClr val="7030A0"/>
                </a:solidFill>
              </a:rPr>
              <a:t>207», </a:t>
            </a:r>
            <a:r>
              <a:rPr lang="ru-RU" sz="1400" b="1" dirty="0">
                <a:solidFill>
                  <a:srgbClr val="7030A0"/>
                </a:solidFill>
              </a:rPr>
              <a:t>заведующий </a:t>
            </a:r>
            <a:r>
              <a:rPr lang="ru-RU" sz="1400" b="1" dirty="0" smtClean="0">
                <a:solidFill>
                  <a:srgbClr val="7030A0"/>
                </a:solidFill>
              </a:rPr>
              <a:t>Н.А. Майорова  </a:t>
            </a:r>
            <a:endParaRPr lang="ru-RU" sz="1400" b="1" dirty="0">
              <a:solidFill>
                <a:srgbClr val="7030A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7030A0"/>
                </a:solidFill>
              </a:rPr>
              <a:t>МДОУ </a:t>
            </a:r>
            <a:r>
              <a:rPr lang="ru-RU" sz="1400" b="1" dirty="0">
                <a:solidFill>
                  <a:srgbClr val="7030A0"/>
                </a:solidFill>
              </a:rPr>
              <a:t>«Детские сад № </a:t>
            </a:r>
            <a:r>
              <a:rPr lang="ru-RU" sz="1400" b="1" dirty="0" smtClean="0">
                <a:solidFill>
                  <a:srgbClr val="7030A0"/>
                </a:solidFill>
              </a:rPr>
              <a:t>204», заведующий М.А. </a:t>
            </a:r>
            <a:r>
              <a:rPr lang="ru-RU" sz="1400" b="1" dirty="0" err="1" smtClean="0">
                <a:solidFill>
                  <a:srgbClr val="7030A0"/>
                </a:solidFill>
              </a:rPr>
              <a:t>Подколзина</a:t>
            </a:r>
            <a:r>
              <a:rPr lang="ru-RU" sz="1400" b="1" dirty="0" smtClean="0">
                <a:solidFill>
                  <a:srgbClr val="7030A0"/>
                </a:solidFill>
              </a:rPr>
              <a:t>  </a:t>
            </a:r>
            <a:endParaRPr lang="ru-RU" sz="1400" b="1" dirty="0">
              <a:solidFill>
                <a:srgbClr val="7030A0"/>
              </a:solidFill>
            </a:endParaRPr>
          </a:p>
          <a:p>
            <a:pPr algn="r"/>
            <a:r>
              <a:rPr lang="ru-RU" sz="1400" b="1" dirty="0">
                <a:solidFill>
                  <a:srgbClr val="7030A0"/>
                </a:solidFill>
              </a:rPr>
              <a:t>МДОУ «Детские сад № 62», заведующий Г.В. Волкова   </a:t>
            </a:r>
          </a:p>
          <a:p>
            <a:pPr algn="r"/>
            <a:r>
              <a:rPr lang="ru-RU" sz="1000" b="1" dirty="0" smtClean="0">
                <a:solidFill>
                  <a:srgbClr val="7030A0"/>
                </a:solidFill>
              </a:rPr>
              <a:t> </a:t>
            </a:r>
            <a:endParaRPr lang="ru-RU" sz="1000" b="1" dirty="0">
              <a:solidFill>
                <a:srgbClr val="7030A0"/>
              </a:solidFill>
            </a:endParaRPr>
          </a:p>
          <a:p>
            <a:endParaRPr lang="ru-RU" sz="1000" dirty="0" smtClean="0">
              <a:solidFill>
                <a:srgbClr val="7030A0"/>
              </a:solidFill>
            </a:endParaRPr>
          </a:p>
          <a:p>
            <a:endParaRPr lang="ru-RU" sz="1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9/864401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7231658" cy="54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 четырьмя стрелками 4"/>
          <p:cNvSpPr/>
          <p:nvPr/>
        </p:nvSpPr>
        <p:spPr>
          <a:xfrm>
            <a:off x="2987824" y="1700808"/>
            <a:ext cx="4104456" cy="3672408"/>
          </a:xfrm>
          <a:prstGeom prst="quad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инновационные формы работы </a:t>
            </a:r>
            <a:r>
              <a:rPr lang="ru-RU" b="1" dirty="0">
                <a:solidFill>
                  <a:srgbClr val="FFFF00"/>
                </a:solidFill>
              </a:rPr>
              <a:t>с воспитанниками и их семьями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764704"/>
            <a:ext cx="216024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коллективное творческое дело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5085184"/>
            <a:ext cx="259228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добровольческое движение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2888940"/>
            <a:ext cx="216024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волонтерская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инициатива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240" y="2923970"/>
            <a:ext cx="2283069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Опорное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ключевое)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293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15565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Ключевое (опорное) дело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002060"/>
                </a:solidFill>
              </a:rPr>
              <a:t>большое, социально значимое мероприятие, в подготовке к которому принимают участие дети, родители, педагоги и социальные партнеры. Это фундамент, на котором строиться доверительные отношения участников. Особенность ключевого дела - подготовка, обеспечивающая ситуацию успеха; яркая событийность; повышенное коллективное напряжение. Это дело, которое становится или уже стало традицией, а участие в нем значимо и престижно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66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 flipV="1">
            <a:off x="2308459" y="1782107"/>
            <a:ext cx="536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открытых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905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198" y="836712"/>
            <a:ext cx="648072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фото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5267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67906"/>
            <a:ext cx="7416824" cy="590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</a:rPr>
              <a:t>Коллективное творческое дело- </a:t>
            </a:r>
            <a:r>
              <a:rPr lang="ru-RU" sz="3200" dirty="0"/>
              <a:t>понятие введено Игорем Петровичем Ивановым и формулируется им как социальная деятельность детской группы, направленная на создание нового продукта. Основные признаки коллективного творческого дела: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Совместное создание (продумывание, проведение, анализ) дела;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Его социальный характер (для кого)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Эмоциональность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1102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SAM_0038.JP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43608" y="332656"/>
            <a:ext cx="5991134" cy="425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" name="Содержимое 3" descr="F6npJkwv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44824"/>
            <a:ext cx="2685830" cy="440019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0BsLHutq6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3040" y="188640"/>
            <a:ext cx="5376597" cy="4273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284984"/>
            <a:ext cx="466495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357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7030A0"/>
                </a:solidFill>
              </a:rPr>
              <a:t>Добровольческая инициатива и акция </a:t>
            </a:r>
            <a:r>
              <a:rPr lang="ru-RU" sz="4000" b="1" dirty="0"/>
              <a:t>- </a:t>
            </a:r>
            <a:r>
              <a:rPr lang="ru-RU" sz="3600" b="1" dirty="0"/>
              <a:t>явление, когда человек добровольно, без принуждения затрачивает свое время, талант и энергию, чтобы помочь другим, чтобы построить здоровое, устойчивое общество. </a:t>
            </a:r>
          </a:p>
        </p:txBody>
      </p:sp>
    </p:spTree>
    <p:extLst>
      <p:ext uri="{BB962C8B-B14F-4D97-AF65-F5344CB8AC3E}">
        <p14:creationId xmlns:p14="http://schemas.microsoft.com/office/powerpoint/2010/main" val="3372861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617443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фото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034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617443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9520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>
            <a:off x="3455875" y="2204864"/>
            <a:ext cx="3384377" cy="2424574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2949" y="2988309"/>
            <a:ext cx="245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Проектная</a:t>
            </a:r>
          </a:p>
          <a:p>
            <a:pPr algn="ctr"/>
            <a:r>
              <a:rPr lang="ru-RU" sz="2800" b="1" dirty="0" smtClean="0"/>
              <a:t> команда </a:t>
            </a:r>
          </a:p>
        </p:txBody>
      </p:sp>
      <p:sp>
        <p:nvSpPr>
          <p:cNvPr id="8" name="Улыбающееся лицо 7"/>
          <p:cNvSpPr/>
          <p:nvPr/>
        </p:nvSpPr>
        <p:spPr>
          <a:xfrm>
            <a:off x="7092280" y="1700808"/>
            <a:ext cx="1584176" cy="164144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7092279" y="4087629"/>
            <a:ext cx="1553751" cy="158417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1496604" y="1510414"/>
            <a:ext cx="1635236" cy="163055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1524798" y="4149080"/>
            <a:ext cx="1607041" cy="172819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4283968" y="4725144"/>
            <a:ext cx="1656184" cy="172819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4355976" y="331150"/>
            <a:ext cx="1584176" cy="172969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g.myloview.ru/murals/human-doing-a-presentation-a-3d-image-400-162145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00" l="250" r="98000">
                        <a14:foregroundMark x1="28750" y1="23250" x2="28750" y2="23250"/>
                        <a14:foregroundMark x1="30250" y1="34250" x2="30250" y2="34250"/>
                        <a14:foregroundMark x1="29500" y1="45500" x2="29500" y2="45500"/>
                        <a14:foregroundMark x1="36750" y1="53750" x2="36750" y2="53750"/>
                        <a14:foregroundMark x1="57750" y1="53750" x2="57750" y2="53750"/>
                        <a14:foregroundMark x1="73500" y1="51000" x2="73500" y2="51000"/>
                        <a14:foregroundMark x1="83000" y1="53750" x2="83000" y2="53750"/>
                        <a14:foregroundMark x1="85750" y1="49250" x2="86500" y2="48250"/>
                        <a14:foregroundMark x1="86250" y1="31000" x2="86250" y2="31000"/>
                        <a14:foregroundMark x1="83000" y1="27000" x2="83000" y2="27000"/>
                        <a14:foregroundMark x1="81750" y1="14500" x2="81750" y2="14500"/>
                        <a14:foregroundMark x1="76500" y1="26500" x2="74000" y2="28250"/>
                        <a14:foregroundMark x1="68000" y1="44250" x2="68000" y2="44250"/>
                        <a14:foregroundMark x1="61000" y1="70500" x2="61000" y2="70500"/>
                        <a14:foregroundMark x1="60750" y1="63750" x2="60750" y2="63750"/>
                        <a14:foregroundMark x1="49250" y1="21750" x2="49250" y2="21750"/>
                        <a14:foregroundMark x1="56000" y1="21500" x2="56000" y2="21500"/>
                        <a14:foregroundMark x1="67500" y1="21500" x2="67500" y2="21500"/>
                        <a14:foregroundMark x1="29500" y1="21500" x2="29500" y2="21500"/>
                        <a14:foregroundMark x1="34500" y1="20250" x2="34500" y2="20250"/>
                        <a14:foregroundMark x1="39500" y1="20250" x2="39500" y2="20250"/>
                        <a14:foregroundMark x1="46000" y1="20000" x2="46000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4" b="10908"/>
          <a:stretch/>
        </p:blipFill>
        <p:spPr bwMode="auto">
          <a:xfrm>
            <a:off x="1571675" y="1337480"/>
            <a:ext cx="5370165" cy="45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05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344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Ожидаемые результаты:</a:t>
            </a:r>
            <a:endParaRPr lang="ru-RU" sz="3200" dirty="0">
              <a:solidFill>
                <a:srgbClr val="7030A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Создана и апробирована воспитательная модель по духовно-нравственному, гражданскому и патриотическому воспитанию дошкольников</a:t>
            </a:r>
            <a:r>
              <a:rPr lang="ru-RU" sz="2400" dirty="0" smtClean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Заложены </a:t>
            </a:r>
            <a:r>
              <a:rPr lang="ru-RU" sz="2400" dirty="0"/>
              <a:t>основы гражданского самосознания, креативности как черты личности.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Повышена профессиональная компетентность педагогических работников.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Семьи воспитанников вовлечены в воспитательную деятельность ДОУ.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Сформирован кейс методических материалов.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ДОУ участвует в социально значимых мероприятиях (инициативах, конкурсах, выставках).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Реализованы сетевые проекты, проведены мастер-классы, круглые </a:t>
            </a:r>
            <a:r>
              <a:rPr lang="ru-RU" sz="2400" dirty="0" smtClean="0"/>
              <a:t>столы</a:t>
            </a:r>
            <a:r>
              <a:rPr lang="ru-RU" sz="2400" dirty="0"/>
              <a:t>.</a:t>
            </a:r>
          </a:p>
          <a:p>
            <a:r>
              <a:rPr lang="ru-RU" sz="2400" dirty="0"/>
              <a:t> 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7994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9344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052736"/>
            <a:ext cx="5976664" cy="28803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aproekt.ucoz.net/12/man-with-mic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1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9269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Цель проекта: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3600" b="1" dirty="0">
                <a:solidFill>
                  <a:srgbClr val="002060"/>
                </a:solidFill>
              </a:rPr>
              <a:t>и апробация модели воспитательной работы по формированию духовно-нравственного, гражданского и патриотического воспитания детей дошкольного возраста средствами опорных дел, волонтерских и добровольческих </a:t>
            </a:r>
            <a:r>
              <a:rPr lang="ru-RU" sz="3600" b="1" dirty="0" smtClean="0">
                <a:solidFill>
                  <a:srgbClr val="002060"/>
                </a:solidFill>
              </a:rPr>
              <a:t>движений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7128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Задачи:</a:t>
            </a:r>
            <a:endParaRPr lang="ru-RU" sz="3600" b="1" dirty="0">
              <a:solidFill>
                <a:srgbClr val="7030A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Совершенствовать нормативно – правовую базу, регламентирующую деятельность ДОУ по гражданскому, патриотическому и духовно-нравственному воспитанию детей.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Создавать психолого-педагогические и материально -технические условия для успешной реализации модели.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Использовать потенциал педагогических работников дошкольных образовательных учреждений для реализации модели воспитательной работы по формированию гражданских, патриотических и духовно-нравственных основ у дошкольников.</a:t>
            </a:r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1391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04664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Создать «Дорожную карту» по повышению компетентности педагогов по вопросам гражданского, патриотического и духовно-нравственного воспитания.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Отобрать успешные практики по организации образовательной деятельности, направленной на формирование гражданских, патриотических и духовно-нравственных основ у детей.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Приобщать детей к общечеловеческим ценностям, формировать адекватное этим ценностям </a:t>
            </a:r>
            <a:r>
              <a:rPr lang="ru-RU" sz="2400" dirty="0" smtClean="0">
                <a:solidFill>
                  <a:srgbClr val="002060"/>
                </a:solidFill>
              </a:rPr>
              <a:t> поведение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Способствовать самореализации детей и построению культуры отношений со сверстниками и взрослыми.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Интегрировать деятельность педагогических работников, детей и родителей на основе опорных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дел, добровольческих и волонтерских содружеств.</a:t>
            </a:r>
          </a:p>
        </p:txBody>
      </p:sp>
    </p:spTree>
    <p:extLst>
      <p:ext uri="{BB962C8B-B14F-4D97-AF65-F5344CB8AC3E}">
        <p14:creationId xmlns:p14="http://schemas.microsoft.com/office/powerpoint/2010/main" val="814117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55593" y="692696"/>
            <a:ext cx="6768752" cy="1224136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Координационный  совет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091882" y="2204864"/>
            <a:ext cx="6048672" cy="1224136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Управленческая  команда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im0-tub-ru.yandex.net/i?id=68b021007d0835b59dcfb3bf2031d07f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938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45956"/>
            <a:ext cx="1807378" cy="180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19689" y="3735664"/>
            <a:ext cx="5040560" cy="9102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Рабочая  группа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234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9.depositphotos.com/1006578/1235/i/450/depositphotos_12358654-stock-photo-3d-man-thin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88667" l="25111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13929" b="10512"/>
          <a:stretch/>
        </p:blipFill>
        <p:spPr bwMode="auto">
          <a:xfrm>
            <a:off x="6228184" y="3544920"/>
            <a:ext cx="2088232" cy="29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1194" y="548680"/>
            <a:ext cx="71287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Этапы и сроки реализации:</a:t>
            </a:r>
            <a:endParaRPr lang="ru-RU" sz="3600" dirty="0">
              <a:solidFill>
                <a:srgbClr val="7030A0"/>
              </a:solidFill>
            </a:endParaRPr>
          </a:p>
          <a:p>
            <a:pPr algn="just"/>
            <a:r>
              <a:rPr lang="en-US" sz="3200" b="1" i="1" dirty="0">
                <a:solidFill>
                  <a:srgbClr val="002060"/>
                </a:solidFill>
              </a:rPr>
              <a:t>I </a:t>
            </a:r>
            <a:r>
              <a:rPr lang="ru-RU" sz="3200" b="1" i="1" dirty="0">
                <a:solidFill>
                  <a:srgbClr val="002060"/>
                </a:solidFill>
              </a:rPr>
              <a:t>этап – организационно-подготовительный (</a:t>
            </a:r>
            <a:r>
              <a:rPr lang="ru-RU" sz="3200" b="1" i="1" dirty="0" smtClean="0">
                <a:solidFill>
                  <a:srgbClr val="002060"/>
                </a:solidFill>
              </a:rPr>
              <a:t>2018-2019)</a:t>
            </a:r>
          </a:p>
          <a:p>
            <a:pPr algn="just"/>
            <a:r>
              <a:rPr lang="en-US" sz="3200" b="1" i="1" dirty="0">
                <a:solidFill>
                  <a:srgbClr val="002060"/>
                </a:solidFill>
              </a:rPr>
              <a:t>II</a:t>
            </a:r>
            <a:r>
              <a:rPr lang="ru-RU" sz="3200" b="1" i="1" dirty="0">
                <a:solidFill>
                  <a:srgbClr val="002060"/>
                </a:solidFill>
              </a:rPr>
              <a:t> этап – </a:t>
            </a:r>
            <a:r>
              <a:rPr lang="ru-RU" sz="3200" b="1" i="1" dirty="0" err="1">
                <a:solidFill>
                  <a:srgbClr val="002060"/>
                </a:solidFill>
              </a:rPr>
              <a:t>реализационно</a:t>
            </a:r>
            <a:r>
              <a:rPr lang="ru-RU" sz="3200" b="1" i="1" dirty="0">
                <a:solidFill>
                  <a:srgbClr val="002060"/>
                </a:solidFill>
              </a:rPr>
              <a:t>-практический (2019-2020)</a:t>
            </a:r>
            <a:endParaRPr lang="ru-RU" sz="3200" dirty="0">
              <a:solidFill>
                <a:srgbClr val="002060"/>
              </a:solidFill>
            </a:endParaRPr>
          </a:p>
          <a:p>
            <a:pPr algn="just"/>
            <a:r>
              <a:rPr lang="en-US" sz="3200" b="1" i="1" dirty="0">
                <a:solidFill>
                  <a:srgbClr val="002060"/>
                </a:solidFill>
              </a:rPr>
              <a:t>III </a:t>
            </a:r>
            <a:r>
              <a:rPr lang="ru-RU" sz="3200" b="1" i="1" dirty="0">
                <a:solidFill>
                  <a:srgbClr val="002060"/>
                </a:solidFill>
              </a:rPr>
              <a:t>этап – аналитико-рефлексивный (2020-2021</a:t>
            </a:r>
            <a:r>
              <a:rPr lang="ru-RU" sz="3200" b="1" i="1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endParaRPr lang="ru-RU" sz="3200" b="1" i="1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hlinkClick r:id="rId4" action="ppaction://hlinkfile"/>
              </a:rPr>
              <a:t>планирование.</a:t>
            </a:r>
            <a:r>
              <a:rPr lang="en-US" sz="2400" dirty="0" err="1" smtClean="0">
                <a:solidFill>
                  <a:srgbClr val="002060"/>
                </a:solidFill>
                <a:hlinkClick r:id="rId4" action="ppaction://hlinkfile"/>
              </a:rPr>
              <a:t>docx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12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203\фото\2018\мип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5292000" cy="3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203\фото\2018\мип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186436" cy="31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Desktop\203\фото\2018\мип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9" y="2852936"/>
            <a:ext cx="5893097" cy="37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4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8/1305455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1" r="10324" b="20773"/>
          <a:stretch/>
        </p:blipFill>
        <p:spPr bwMode="auto">
          <a:xfrm>
            <a:off x="1475656" y="491319"/>
            <a:ext cx="7272808" cy="55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94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557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Модель воспитательной работы по формированию духовно-нравственных,  гражданских и  патриотических  основ у детей дошкольного возраста средствами опорных дел, волонтерских и добровольческих движений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Надежда</cp:lastModifiedBy>
  <cp:revision>37</cp:revision>
  <dcterms:created xsi:type="dcterms:W3CDTF">2017-04-16T14:58:41Z</dcterms:created>
  <dcterms:modified xsi:type="dcterms:W3CDTF">2018-12-16T20:06:43Z</dcterms:modified>
</cp:coreProperties>
</file>